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/>
      <a:tcStyle>
        <a:tcBdr/>
        <a:fill>
          <a:solidFill>
            <a:srgbClr val="F6F2E5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/>
      <a:tcStyle>
        <a:tcBdr/>
        <a:fill>
          <a:solidFill>
            <a:srgbClr val="F9F5E8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/>
      <a:tcStyle>
        <a:tcBdr/>
        <a:fill>
          <a:solidFill>
            <a:srgbClr val="FFFBF1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E9E7DC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3704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829440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ie"/>
          <p:cNvSpPr/>
          <p:nvPr/>
        </p:nvSpPr>
        <p:spPr>
          <a:xfrm>
            <a:off x="508000" y="51816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" name="Titeltext"/>
          <p:cNvSpPr txBox="1">
            <a:spLocks noGrp="1"/>
          </p:cNvSpPr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5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6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54001" y="8763000"/>
            <a:ext cx="342901" cy="3683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–Christian Bauer"/>
          <p:cNvSpPr txBox="1">
            <a:spLocks noGrp="1"/>
          </p:cNvSpPr>
          <p:nvPr>
            <p:ph type="body" sz="quarter" idx="13"/>
          </p:nvPr>
        </p:nvSpPr>
        <p:spPr>
          <a:xfrm>
            <a:off x="508000" y="5918200"/>
            <a:ext cx="11988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sz="3000" i="1">
                <a:solidFill>
                  <a:srgbClr val="9D9D9D"/>
                </a:solidFill>
              </a:defRPr>
            </a:lvl1pPr>
          </a:lstStyle>
          <a:p>
            <a:r>
              <a:t>–Christian Bauer</a:t>
            </a:r>
          </a:p>
        </p:txBody>
      </p:sp>
      <p:sp>
        <p:nvSpPr>
          <p:cNvPr id="107" name="„Zitat hier eingeben.“"/>
          <p:cNvSpPr txBox="1">
            <a:spLocks noGrp="1"/>
          </p:cNvSpPr>
          <p:nvPr>
            <p:ph type="body" sz="quarter" idx="14"/>
          </p:nvPr>
        </p:nvSpPr>
        <p:spPr>
          <a:xfrm>
            <a:off x="1270000" y="4298950"/>
            <a:ext cx="10464800" cy="6223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3600"/>
            </a:lvl1pPr>
          </a:lstStyle>
          <a:p>
            <a:r>
              <a:t>„Zitat hier eingeben.“ 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142761833_2880x1921.jpeg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ild"/>
          <p:cNvSpPr>
            <a:spLocks noGrp="1"/>
          </p:cNvSpPr>
          <p:nvPr>
            <p:ph type="pic" idx="13"/>
          </p:nvPr>
        </p:nvSpPr>
        <p:spPr>
          <a:xfrm>
            <a:off x="622300" y="1181100"/>
            <a:ext cx="11760200" cy="5676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4" name="Titeltext"/>
          <p:cNvSpPr txBox="1">
            <a:spLocks noGrp="1"/>
          </p:cNvSpPr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5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eltext"/>
          <p:cNvSpPr txBox="1">
            <a:spLocks noGrp="1"/>
          </p:cNvSpPr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Bild"/>
          <p:cNvSpPr>
            <a:spLocks noGrp="1"/>
          </p:cNvSpPr>
          <p:nvPr>
            <p:ph type="pic" sz="half" idx="13"/>
          </p:nvPr>
        </p:nvSpPr>
        <p:spPr>
          <a:xfrm>
            <a:off x="6805519" y="981849"/>
            <a:ext cx="5575301" cy="75311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2" name="Titeltext"/>
          <p:cNvSpPr txBox="1">
            <a:spLocks noGrp="1"/>
          </p:cNvSpPr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r>
              <a:t>Titeltext</a:t>
            </a:r>
          </a:p>
        </p:txBody>
      </p:sp>
      <p:sp>
        <p:nvSpPr>
          <p:cNvPr id="43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ie"/>
          <p:cNvSpPr/>
          <p:nvPr/>
        </p:nvSpPr>
        <p:spPr>
          <a:xfrm>
            <a:off x="508000" y="25781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Lini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" name="Lini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pic>
        <p:nvPicPr>
          <p:cNvPr id="55" name="Logo_EIKE.pdf" descr="Logo_EIK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40637" y="157307"/>
            <a:ext cx="2301039" cy="953996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Linie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" name="Lini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" name="Lini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Linie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" name="Lini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" name="Lini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" name="Bild"/>
          <p:cNvSpPr>
            <a:spLocks noGrp="1"/>
          </p:cNvSpPr>
          <p:nvPr>
            <p:ph type="pic" sz="half" idx="13"/>
          </p:nvPr>
        </p:nvSpPr>
        <p:spPr>
          <a:xfrm>
            <a:off x="620619" y="2994799"/>
            <a:ext cx="5524501" cy="552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9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80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Bild"/>
          <p:cNvSpPr>
            <a:spLocks noGrp="1"/>
          </p:cNvSpPr>
          <p:nvPr>
            <p:ph type="pic" sz="quarter" idx="13"/>
          </p:nvPr>
        </p:nvSpPr>
        <p:spPr>
          <a:xfrm>
            <a:off x="6654800" y="977900"/>
            <a:ext cx="5727700" cy="3606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7" name="Bild"/>
          <p:cNvSpPr>
            <a:spLocks noGrp="1"/>
          </p:cNvSpPr>
          <p:nvPr>
            <p:ph type="pic" sz="quarter" idx="14"/>
          </p:nvPr>
        </p:nvSpPr>
        <p:spPr>
          <a:xfrm>
            <a:off x="6654800" y="5003800"/>
            <a:ext cx="5727700" cy="3644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8" name="Bild"/>
          <p:cNvSpPr>
            <a:spLocks noGrp="1"/>
          </p:cNvSpPr>
          <p:nvPr>
            <p:ph type="pic" sz="half" idx="15"/>
          </p:nvPr>
        </p:nvSpPr>
        <p:spPr>
          <a:xfrm>
            <a:off x="620619" y="975499"/>
            <a:ext cx="5575301" cy="76708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i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Lini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" name="Textebene 1…"/>
          <p:cNvSpPr txBox="1">
            <a:spLocks noGrp="1"/>
          </p:cNvSpPr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5"/>
              </a:buBlip>
            </a:lvl1pPr>
            <a:lvl2pPr>
              <a:buBlip>
                <a:blip r:embed="rId15"/>
              </a:buBlip>
            </a:lvl2pPr>
            <a:lvl3pPr>
              <a:buBlip>
                <a:blip r:embed="rId15"/>
              </a:buBlip>
            </a:lvl3pPr>
            <a:lvl4pPr>
              <a:buBlip>
                <a:blip r:embed="rId15"/>
              </a:buBlip>
            </a:lvl4pPr>
            <a:lvl5pPr>
              <a:buBlip>
                <a:blip r:embed="rId15"/>
              </a:buBlip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" name="Titeltext"/>
          <p:cNvSpPr txBox="1">
            <a:spLocks noGrp="1"/>
          </p:cNvSpPr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6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166701" y="87630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1pPr>
      <a:lvl2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2pPr>
      <a:lvl3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3pPr>
      <a:lvl4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4pPr>
      <a:lvl5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5pPr>
      <a:lvl6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6pPr>
      <a:lvl7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7pPr>
      <a:lvl8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8pPr>
      <a:lvl9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ln>
            <a:noFill/>
          </a:ln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5"/>
        </a:buBlip>
        <a:tabLst/>
        <a:defRPr sz="3400" b="0" i="0" u="none" strike="noStrike" cap="none" spc="0" baseline="0">
          <a:ln>
            <a:noFill/>
          </a:ln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„Erneuerbare“ Einspeisung März 20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4800" b="1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t>„Erneuerbare“ Einspeisung März 2018</a:t>
            </a:r>
          </a:p>
        </p:txBody>
      </p:sp>
      <p:sp>
        <p:nvSpPr>
          <p:cNvPr id="133" name="Foliennummer"/>
          <p:cNvSpPr txBox="1">
            <a:spLocks noGrp="1"/>
          </p:cNvSpPr>
          <p:nvPr>
            <p:ph type="sldNum" sz="quarter" idx="4294967295"/>
          </p:nvPr>
        </p:nvSpPr>
        <p:spPr>
          <a:xfrm>
            <a:off x="12223851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134" name="EE Einspeisng März 2018.gif" descr="EE Einspeisng März 2018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9276" y="2849386"/>
            <a:ext cx="10049913" cy="6112228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ie"/>
          <p:cNvSpPr/>
          <p:nvPr/>
        </p:nvSpPr>
        <p:spPr>
          <a:xfrm flipH="1">
            <a:off x="7239000" y="1854549"/>
            <a:ext cx="1523433" cy="1523434"/>
          </a:xfrm>
          <a:prstGeom prst="line">
            <a:avLst/>
          </a:prstGeom>
          <a:ln w="215900">
            <a:solidFill>
              <a:srgbClr val="FF1422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3000"/>
            </a:pPr>
            <a:endParaRPr/>
          </a:p>
        </p:txBody>
      </p:sp>
      <p:sp>
        <p:nvSpPr>
          <p:cNvPr id="136" name="Linie"/>
          <p:cNvSpPr/>
          <p:nvPr/>
        </p:nvSpPr>
        <p:spPr>
          <a:xfrm flipH="1">
            <a:off x="5161974" y="5791549"/>
            <a:ext cx="1523433" cy="1523434"/>
          </a:xfrm>
          <a:prstGeom prst="line">
            <a:avLst/>
          </a:prstGeom>
          <a:ln w="215900">
            <a:solidFill>
              <a:srgbClr val="FF1422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3000"/>
            </a:pPr>
            <a:endParaRPr/>
          </a:p>
        </p:txBody>
      </p:sp>
      <p:sp>
        <p:nvSpPr>
          <p:cNvPr id="137" name="Linie"/>
          <p:cNvSpPr/>
          <p:nvPr/>
        </p:nvSpPr>
        <p:spPr>
          <a:xfrm>
            <a:off x="2489200" y="7023100"/>
            <a:ext cx="8773214" cy="0"/>
          </a:xfrm>
          <a:prstGeom prst="line">
            <a:avLst/>
          </a:prstGeom>
          <a:ln w="152400">
            <a:solidFill>
              <a:srgbClr val="EA3656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/>
            </a:pPr>
            <a:endParaRPr/>
          </a:p>
        </p:txBody>
      </p:sp>
      <p:sp>
        <p:nvSpPr>
          <p:cNvPr id="138" name="18 %"/>
          <p:cNvSpPr txBox="1"/>
          <p:nvPr/>
        </p:nvSpPr>
        <p:spPr>
          <a:xfrm>
            <a:off x="7738516" y="6203950"/>
            <a:ext cx="115996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DE4745"/>
                </a:solidFill>
              </a:defRPr>
            </a:lvl1pPr>
          </a:lstStyle>
          <a:p>
            <a:r>
              <a:t>18 %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4" animBg="1" advAuto="0"/>
      <p:bldP spid="136" grpId="1" animBg="1" advAuto="0"/>
      <p:bldP spid="137" grpId="2" animBg="1" advAuto="0"/>
      <p:bldP spid="138" grpId="3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„Erneuerbare“ Einspeisung März 20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4800" b="1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t>„Erneuerbare“ Einspeisung März 2018</a:t>
            </a:r>
          </a:p>
        </p:txBody>
      </p:sp>
      <p:sp>
        <p:nvSpPr>
          <p:cNvPr id="141" name="Foliennummer"/>
          <p:cNvSpPr txBox="1">
            <a:spLocks noGrp="1"/>
          </p:cNvSpPr>
          <p:nvPr>
            <p:ph type="sldNum" sz="quarter" idx="4294967295"/>
          </p:nvPr>
        </p:nvSpPr>
        <p:spPr>
          <a:xfrm>
            <a:off x="12223851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142" name="EE Einspeisung März 2018.gif" descr="EE Einspeisung März 2018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16409" y="2774112"/>
            <a:ext cx="9971982" cy="6091833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Linie"/>
          <p:cNvSpPr/>
          <p:nvPr/>
        </p:nvSpPr>
        <p:spPr>
          <a:xfrm flipH="1">
            <a:off x="7467600" y="1968849"/>
            <a:ext cx="1523433" cy="1523434"/>
          </a:xfrm>
          <a:prstGeom prst="line">
            <a:avLst/>
          </a:prstGeom>
          <a:ln w="215900">
            <a:solidFill>
              <a:srgbClr val="FF1422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3000"/>
            </a:pPr>
            <a:endParaRPr/>
          </a:p>
        </p:txBody>
      </p:sp>
      <p:sp>
        <p:nvSpPr>
          <p:cNvPr id="144" name="Linie"/>
          <p:cNvSpPr/>
          <p:nvPr/>
        </p:nvSpPr>
        <p:spPr>
          <a:xfrm flipH="1">
            <a:off x="5390574" y="5905849"/>
            <a:ext cx="1523433" cy="1523434"/>
          </a:xfrm>
          <a:prstGeom prst="line">
            <a:avLst/>
          </a:prstGeom>
          <a:ln w="215900">
            <a:solidFill>
              <a:srgbClr val="FF1422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3000"/>
            </a:pPr>
            <a:endParaRPr/>
          </a:p>
        </p:txBody>
      </p:sp>
      <p:sp>
        <p:nvSpPr>
          <p:cNvPr id="145" name="Linie"/>
          <p:cNvSpPr/>
          <p:nvPr/>
        </p:nvSpPr>
        <p:spPr>
          <a:xfrm>
            <a:off x="2628900" y="7023100"/>
            <a:ext cx="8773213" cy="0"/>
          </a:xfrm>
          <a:prstGeom prst="line">
            <a:avLst/>
          </a:prstGeom>
          <a:ln w="152400">
            <a:solidFill>
              <a:srgbClr val="EA3656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/>
            </a:pPr>
            <a:endParaRPr/>
          </a:p>
        </p:txBody>
      </p:sp>
      <p:sp>
        <p:nvSpPr>
          <p:cNvPr id="146" name="18 %"/>
          <p:cNvSpPr txBox="1"/>
          <p:nvPr/>
        </p:nvSpPr>
        <p:spPr>
          <a:xfrm>
            <a:off x="7967116" y="6318249"/>
            <a:ext cx="115996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DE4745"/>
                </a:solidFill>
              </a:defRPr>
            </a:lvl1pPr>
          </a:lstStyle>
          <a:p>
            <a:r>
              <a:t>18 %</a:t>
            </a:r>
          </a:p>
        </p:txBody>
      </p:sp>
      <p:sp>
        <p:nvSpPr>
          <p:cNvPr id="147" name="Linie"/>
          <p:cNvSpPr/>
          <p:nvPr/>
        </p:nvSpPr>
        <p:spPr>
          <a:xfrm flipH="1">
            <a:off x="5892800" y="3442158"/>
            <a:ext cx="1523433" cy="1523434"/>
          </a:xfrm>
          <a:prstGeom prst="line">
            <a:avLst/>
          </a:prstGeom>
          <a:ln w="215900">
            <a:solidFill>
              <a:srgbClr val="FF1422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3000"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4" animBg="1" advAuto="0"/>
      <p:bldP spid="144" grpId="1" animBg="1" advAuto="0"/>
      <p:bldP spid="145" grpId="2" animBg="1" advAuto="0"/>
      <p:bldP spid="146" grpId="3" build="p" bldLvl="5" animBg="1" advAuto="0"/>
      <p:bldP spid="147" grpId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„Erneuerbare“ Einspeisung März 2018 x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4800" b="1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t>„Erneuerbare“ Einspeisung März 2018 x 3</a:t>
            </a:r>
          </a:p>
        </p:txBody>
      </p:sp>
      <p:sp>
        <p:nvSpPr>
          <p:cNvPr id="150" name="Foliennummer"/>
          <p:cNvSpPr txBox="1">
            <a:spLocks noGrp="1"/>
          </p:cNvSpPr>
          <p:nvPr>
            <p:ph type="sldNum" sz="quarter" idx="4294967295"/>
          </p:nvPr>
        </p:nvSpPr>
        <p:spPr>
          <a:xfrm>
            <a:off x="12223851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151" name="EE Einspeisung März x 3.gif" descr="EE Einspeisung März x 3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0637" y="2660647"/>
            <a:ext cx="8883526" cy="6522996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Linie"/>
          <p:cNvSpPr/>
          <p:nvPr/>
        </p:nvSpPr>
        <p:spPr>
          <a:xfrm flipH="1">
            <a:off x="7467600" y="1968849"/>
            <a:ext cx="1523433" cy="1523434"/>
          </a:xfrm>
          <a:prstGeom prst="line">
            <a:avLst/>
          </a:prstGeom>
          <a:ln w="215900">
            <a:solidFill>
              <a:srgbClr val="FF1422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3000"/>
            </a:pPr>
            <a:endParaRPr/>
          </a:p>
        </p:txBody>
      </p:sp>
      <p:sp>
        <p:nvSpPr>
          <p:cNvPr id="153" name="Linie"/>
          <p:cNvSpPr/>
          <p:nvPr/>
        </p:nvSpPr>
        <p:spPr>
          <a:xfrm flipH="1">
            <a:off x="7828974" y="5905849"/>
            <a:ext cx="1523433" cy="1523434"/>
          </a:xfrm>
          <a:prstGeom prst="line">
            <a:avLst/>
          </a:prstGeom>
          <a:ln w="215900">
            <a:solidFill>
              <a:srgbClr val="FF1422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3000"/>
            </a:pPr>
            <a:endParaRPr/>
          </a:p>
        </p:txBody>
      </p:sp>
      <p:sp>
        <p:nvSpPr>
          <p:cNvPr id="154" name="Linie"/>
          <p:cNvSpPr/>
          <p:nvPr/>
        </p:nvSpPr>
        <p:spPr>
          <a:xfrm>
            <a:off x="4437065" y="5541638"/>
            <a:ext cx="1633536" cy="1633535"/>
          </a:xfrm>
          <a:prstGeom prst="line">
            <a:avLst/>
          </a:prstGeom>
          <a:ln w="215900">
            <a:solidFill>
              <a:srgbClr val="FF1422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3000"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3" animBg="1" advAuto="0"/>
      <p:bldP spid="153" grpId="1" animBg="1" advAuto="0"/>
      <p:bldP spid="154" grpId="2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Equilibrium Climate Sensitivity (ECS) und der Einfluss Brandenburgs auf das Weltklim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525779">
              <a:defRPr sz="4319" b="1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b="0" dirty="0"/>
              <a:t>Equilibrium Climate Sensitivity (ECS) und der Einfluss Brandenburgs auf das Weltklima</a:t>
            </a:r>
          </a:p>
        </p:txBody>
      </p:sp>
      <p:sp>
        <p:nvSpPr>
          <p:cNvPr id="157" name="Foliennummer"/>
          <p:cNvSpPr txBox="1">
            <a:spLocks noGrp="1"/>
          </p:cNvSpPr>
          <p:nvPr>
            <p:ph type="sldNum" sz="quarter" idx="4294967295"/>
          </p:nvPr>
        </p:nvSpPr>
        <p:spPr>
          <a:xfrm>
            <a:off x="12223851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58" name="∆T = ECS x ln(Calt/Cneu)/ln2"/>
          <p:cNvSpPr txBox="1"/>
          <p:nvPr/>
        </p:nvSpPr>
        <p:spPr>
          <a:xfrm>
            <a:off x="3587451" y="3186430"/>
            <a:ext cx="582989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/>
            </a:lvl1pPr>
          </a:lstStyle>
          <a:p>
            <a:r>
              <a:rPr dirty="0"/>
              <a:t>∆T = ECS x ln(</a:t>
            </a:r>
            <a:r>
              <a:rPr dirty="0" smtClean="0"/>
              <a:t>C/C</a:t>
            </a:r>
            <a:r>
              <a:rPr lang="de-DE" dirty="0" smtClean="0"/>
              <a:t>o</a:t>
            </a:r>
            <a:r>
              <a:rPr dirty="0" smtClean="0"/>
              <a:t>)</a:t>
            </a:r>
            <a:r>
              <a:rPr dirty="0"/>
              <a:t>/ln2</a:t>
            </a:r>
          </a:p>
        </p:txBody>
      </p:sp>
      <p:sp>
        <p:nvSpPr>
          <p:cNvPr id="159" name="ECS = 3 ° (K)…"/>
          <p:cNvSpPr txBox="1"/>
          <p:nvPr/>
        </p:nvSpPr>
        <p:spPr>
          <a:xfrm>
            <a:off x="2308947" y="4121279"/>
            <a:ext cx="8386911" cy="2318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ECS = 3 ° (K)</a:t>
            </a:r>
          </a:p>
          <a:p>
            <a:r>
              <a:rPr dirty="0"/>
              <a:t>CO2 Emission BRB = 59 Mt</a:t>
            </a:r>
          </a:p>
          <a:p>
            <a:r>
              <a:rPr dirty="0" smtClean="0"/>
              <a:t>C </a:t>
            </a:r>
            <a:r>
              <a:rPr dirty="0"/>
              <a:t>= </a:t>
            </a:r>
            <a:r>
              <a:rPr b="1" dirty="0"/>
              <a:t>3.000.000</a:t>
            </a:r>
            <a:r>
              <a:rPr dirty="0"/>
              <a:t> Mt CO2</a:t>
            </a:r>
          </a:p>
          <a:p>
            <a:r>
              <a:rPr dirty="0" smtClean="0"/>
              <a:t>C</a:t>
            </a:r>
            <a:r>
              <a:rPr lang="de-DE" dirty="0" smtClean="0"/>
              <a:t>o</a:t>
            </a:r>
            <a:r>
              <a:rPr dirty="0" smtClean="0"/>
              <a:t> </a:t>
            </a:r>
            <a:r>
              <a:rPr dirty="0"/>
              <a:t>= 3.000.000 </a:t>
            </a:r>
            <a:r>
              <a:rPr lang="de-DE" dirty="0" smtClean="0"/>
              <a:t>+</a:t>
            </a:r>
            <a:r>
              <a:rPr dirty="0" smtClean="0"/>
              <a:t> </a:t>
            </a:r>
            <a:r>
              <a:rPr b="1" dirty="0"/>
              <a:t>59/2</a:t>
            </a:r>
            <a:r>
              <a:rPr dirty="0"/>
              <a:t> = </a:t>
            </a:r>
            <a:r>
              <a:rPr lang="de-DE" b="1" dirty="0" smtClean="0"/>
              <a:t>3.000.029</a:t>
            </a:r>
            <a:r>
              <a:rPr b="1" dirty="0" smtClean="0"/>
              <a:t>,5</a:t>
            </a:r>
            <a:r>
              <a:rPr dirty="0" smtClean="0"/>
              <a:t> </a:t>
            </a:r>
            <a:r>
              <a:rPr dirty="0"/>
              <a:t>Mt</a:t>
            </a:r>
          </a:p>
        </p:txBody>
      </p:sp>
      <p:sp>
        <p:nvSpPr>
          <p:cNvPr id="160" name="∆T = 3 x ln(3.000.000/2.999.970,5)/ln2 = 0,000.043 ° (K)"/>
          <p:cNvSpPr txBox="1"/>
          <p:nvPr/>
        </p:nvSpPr>
        <p:spPr>
          <a:xfrm>
            <a:off x="1014635" y="6355940"/>
            <a:ext cx="11418492" cy="65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dirty="0"/>
              <a:t>∆T = 3 x ln(3.000.000</a:t>
            </a:r>
            <a:r>
              <a:rPr dirty="0" smtClean="0"/>
              <a:t>/</a:t>
            </a:r>
            <a:r>
              <a:rPr lang="de-DE" dirty="0" smtClean="0"/>
              <a:t>3.000.029</a:t>
            </a:r>
            <a:r>
              <a:rPr dirty="0" smtClean="0"/>
              <a:t>,5</a:t>
            </a:r>
            <a:r>
              <a:rPr dirty="0"/>
              <a:t>)/ln2 = </a:t>
            </a:r>
            <a:r>
              <a:rPr lang="de-DE" dirty="0" smtClean="0"/>
              <a:t>-</a:t>
            </a:r>
            <a:r>
              <a:rPr b="1" dirty="0" smtClean="0"/>
              <a:t>0,000.043 </a:t>
            </a:r>
            <a:r>
              <a:rPr b="1" dirty="0"/>
              <a:t>° (K) </a:t>
            </a:r>
          </a:p>
        </p:txBody>
      </p:sp>
      <p:sp>
        <p:nvSpPr>
          <p:cNvPr id="161" name="aktuelle Forschung ECS 0,3 ° bis ≈ 1°"/>
          <p:cNvSpPr txBox="1"/>
          <p:nvPr/>
        </p:nvSpPr>
        <p:spPr>
          <a:xfrm>
            <a:off x="2769790" y="7430380"/>
            <a:ext cx="7465220" cy="65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aktuelle Forschung ECS </a:t>
            </a:r>
            <a:r>
              <a:rPr b="1"/>
              <a:t>0,3 ° bis ≈ 1°</a:t>
            </a:r>
          </a:p>
        </p:txBody>
      </p:sp>
      <p:sp>
        <p:nvSpPr>
          <p:cNvPr id="162" name="ergibt ∆T = 0,000.004.3 bis 0,000.014.3 ° (K)"/>
          <p:cNvSpPr txBox="1"/>
          <p:nvPr/>
        </p:nvSpPr>
        <p:spPr>
          <a:xfrm>
            <a:off x="1440305" y="8348980"/>
            <a:ext cx="1012419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ergibt ∆T = </a:t>
            </a:r>
            <a:r>
              <a:rPr lang="de-DE" dirty="0" smtClean="0"/>
              <a:t>-</a:t>
            </a:r>
            <a:r>
              <a:rPr b="1" dirty="0" smtClean="0"/>
              <a:t>0,000.004.3 </a:t>
            </a:r>
            <a:r>
              <a:rPr b="1" dirty="0"/>
              <a:t>bis </a:t>
            </a:r>
            <a:r>
              <a:rPr lang="de-DE" b="1" dirty="0" smtClean="0"/>
              <a:t>-</a:t>
            </a:r>
            <a:r>
              <a:rPr b="1" dirty="0" smtClean="0"/>
              <a:t>0,000.014.3 </a:t>
            </a:r>
            <a:r>
              <a:rPr b="1" dirty="0"/>
              <a:t>° (K)</a:t>
            </a:r>
          </a:p>
        </p:txBody>
      </p:sp>
      <p:sp>
        <p:nvSpPr>
          <p:cNvPr id="2" name="Oval 1"/>
          <p:cNvSpPr/>
          <p:nvPr/>
        </p:nvSpPr>
        <p:spPr>
          <a:xfrm>
            <a:off x="8739195" y="5805444"/>
            <a:ext cx="3596939" cy="1850486"/>
          </a:xfrm>
          <a:prstGeom prst="ellipse">
            <a:avLst/>
          </a:prstGeom>
          <a:noFill/>
          <a:ln w="76200" cap="flat" cmpd="sng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Gill San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0"/>
                                      </p:to>
                                    </p:set>
                                    <p:animEffect filter="image" prLst="opacity: 0.50; ">
                                      <p:cBhvr>
                                        <p:cTn id="32" dur="indefinite" fill="hold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0"/>
                                      </p:to>
                                    </p:set>
                                    <p:animEffect filter="image" prLst="opacity: 0.50; ">
                                      <p:cBhvr>
                                        <p:cTn id="37" dur="indefinite" fill="hold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0"/>
                                      </p:to>
                                    </p:set>
                                    <p:animEffect filter="image" prLst="opacity: 0.50; ">
                                      <p:cBhvr>
                                        <p:cTn id="42" dur="indefinite" fill="hold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0"/>
                                      </p:to>
                                    </p:set>
                                    <p:animEffect filter="image" prLst="opacity: 0.50; ">
                                      <p:cBhvr>
                                        <p:cTn id="47" dur="indefinite" fill="hold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0"/>
                                      </p:to>
                                    </p:set>
                                    <p:animEffect filter="image" prLst="opacity: 0.50; ">
                                      <p:cBhvr>
                                        <p:cTn id="52" dur="indefinite" fill="hold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1" animBg="1" advAuto="0"/>
      <p:bldP spid="158" grpId="10" animBg="1" advAuto="0"/>
      <p:bldP spid="159" grpId="2" animBg="1" advAuto="0"/>
      <p:bldP spid="159" grpId="6" animBg="1" advAuto="0"/>
      <p:bldP spid="160" grpId="3" animBg="1" advAuto="0"/>
      <p:bldP spid="160" grpId="7" animBg="1" advAuto="0"/>
      <p:bldP spid="161" grpId="4" animBg="1" advAuto="0"/>
      <p:bldP spid="161" grpId="8" animBg="1" advAuto="0"/>
      <p:bldP spid="162" grpId="5" animBg="1" advAuto="0"/>
      <p:bldP spid="162" grpId="9" animBg="1" advAuto="0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Macintosh PowerPoint</Application>
  <PresentationFormat>Benutzerdefiniert</PresentationFormat>
  <Paragraphs>18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New_Template3</vt:lpstr>
      <vt:lpstr>„Erneuerbare“ Einspeisung März 2018</vt:lpstr>
      <vt:lpstr>„Erneuerbare“ Einspeisung März 2018</vt:lpstr>
      <vt:lpstr>„Erneuerbare“ Einspeisung März 2018 x 3</vt:lpstr>
      <vt:lpstr>Equilibrium Climate Sensitivity (ECS) und der Einfluss Brandenburgs auf das Weltklima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„Erneuerbare“ Einspeisung März 2018</dc:title>
  <cp:lastModifiedBy>Michael Limburg</cp:lastModifiedBy>
  <cp:revision>5</cp:revision>
  <dcterms:modified xsi:type="dcterms:W3CDTF">2018-04-13T08:26:14Z</dcterms:modified>
</cp:coreProperties>
</file>